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78" r:id="rId3"/>
    <p:sldId id="279" r:id="rId4"/>
    <p:sldId id="282" r:id="rId5"/>
    <p:sldId id="283" r:id="rId6"/>
    <p:sldId id="284" r:id="rId7"/>
    <p:sldId id="285" r:id="rId8"/>
    <p:sldId id="286" r:id="rId9"/>
    <p:sldId id="291" r:id="rId10"/>
    <p:sldId id="290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111" autoAdjust="0"/>
    <p:restoredTop sz="94660"/>
  </p:normalViewPr>
  <p:slideViewPr>
    <p:cSldViewPr snapToGrid="0">
      <p:cViewPr>
        <p:scale>
          <a:sx n="110" d="100"/>
          <a:sy n="110" d="100"/>
        </p:scale>
        <p:origin x="2478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DB34C-9378-4026-AB6E-AC620733F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CEC4A3-4CD3-4A61-B837-1B546055D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DA5C36-2323-45C5-AF11-9E4519C48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4129A-39FD-4E11-A820-3226EB84E40D}" type="datetimeFigureOut">
              <a:rPr lang="de-DE" smtClean="0"/>
              <a:t>10.08.2023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AE96BF-5C8B-416A-B9B8-5E487A20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EED7CA-BC97-4DDE-8BA5-27490E3B3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C089-2C25-479E-B8D9-79E514CADD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4615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00206-49E2-426B-9BF8-69E8B97A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A6F6ADA-7663-485E-B753-5BBD1C78B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13EEFB-4485-4F1B-B9AF-6E629B5DC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4129A-39FD-4E11-A820-3226EB84E40D}" type="datetimeFigureOut">
              <a:rPr lang="de-DE" smtClean="0"/>
              <a:t>10.08.2023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B99877-E891-4A5F-A2C7-BABFF562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742FD5-2F0B-48EB-8ABC-EDC25DC2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C089-2C25-479E-B8D9-79E514CADD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2912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CCE9F02-06AD-4E8E-82A2-A6040F8F7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140823"/>
            <a:ext cx="2628900" cy="5036140"/>
          </a:xfrm>
        </p:spPr>
        <p:txBody>
          <a:bodyPr vert="eaVert"/>
          <a:lstStyle>
            <a:lvl1pPr>
              <a:defRPr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F761BC1-5B9E-404A-954A-9822D12EB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B0EBB4-A32C-4FE3-974B-07207D7A2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4129A-39FD-4E11-A820-3226EB84E40D}" type="datetimeFigureOut">
              <a:rPr lang="de-DE" smtClean="0"/>
              <a:t>10.08.2023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5B2F21-68DC-4FEF-B7C0-34BC0E38F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9D3351-002D-43B9-A68A-BD8CC86F8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C089-2C25-479E-B8D9-79E514CADD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1959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F4577A-5710-4111-817A-AE80043A5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" y="136525"/>
            <a:ext cx="11359776" cy="804486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C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25F8F0-2768-4402-BD9F-4842695D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012" y="1347507"/>
            <a:ext cx="10515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E60291-FF0C-4448-B3DE-CA5F73849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4129A-39FD-4E11-A820-3226EB84E40D}" type="datetimeFigureOut">
              <a:rPr lang="de-DE" smtClean="0"/>
              <a:t>10.08.2023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097C88-19AC-4C6C-B4AB-C5ADD6C10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B0A391-5FCB-4528-9725-FBFDFA2E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C089-2C25-479E-B8D9-79E514CADDF7}" type="slidenum">
              <a:rPr lang="de-DE" smtClean="0"/>
              <a:t>‹Nr.›</a:t>
            </a:fld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84A1072-E14D-4161-BC86-0C6D34D8F6BC}"/>
              </a:ext>
            </a:extLst>
          </p:cNvPr>
          <p:cNvGrpSpPr/>
          <p:nvPr userDrawn="1"/>
        </p:nvGrpSpPr>
        <p:grpSpPr>
          <a:xfrm>
            <a:off x="7266" y="725745"/>
            <a:ext cx="720360" cy="6132255"/>
            <a:chOff x="7266" y="725745"/>
            <a:chExt cx="720360" cy="6132255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EE20C381-5399-44D9-9286-1624BA8A8C87}"/>
                </a:ext>
              </a:extLst>
            </p:cNvPr>
            <p:cNvGrpSpPr/>
            <p:nvPr/>
          </p:nvGrpSpPr>
          <p:grpSpPr>
            <a:xfrm>
              <a:off x="7266" y="725745"/>
              <a:ext cx="720360" cy="6132255"/>
              <a:chOff x="0" y="725745"/>
              <a:chExt cx="720360" cy="6132255"/>
            </a:xfrm>
          </p:grpSpPr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8930A1F3-7FEA-4FFC-AFB0-2BD3E55155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4068189"/>
                <a:ext cx="717216" cy="1460046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DC1BE2E8-20D9-4962-A4E7-9CD61469B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5528235"/>
                <a:ext cx="720360" cy="1329765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E96064D6-20A5-443F-8ED9-E7FD1F64E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43" y="3116094"/>
                <a:ext cx="701206" cy="952095"/>
              </a:xfrm>
              <a:prstGeom prst="rect">
                <a:avLst/>
              </a:prstGeom>
            </p:spPr>
          </p:pic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8A0D1E7C-5809-4D8C-962E-28E65599CA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66" y="725745"/>
                <a:ext cx="702683" cy="1777108"/>
              </a:xfrm>
              <a:prstGeom prst="rect">
                <a:avLst/>
              </a:prstGeom>
            </p:spPr>
          </p:pic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18475711-71F1-40EB-BCD7-BEAF5A85B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43" y="2502853"/>
                <a:ext cx="701206" cy="623954"/>
              </a:xfrm>
              <a:prstGeom prst="rect">
                <a:avLst/>
              </a:prstGeom>
            </p:spPr>
          </p:pic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136E1CE-3337-4A26-9186-A656CA61F929}"/>
                </a:ext>
              </a:extLst>
            </p:cNvPr>
            <p:cNvSpPr/>
            <p:nvPr/>
          </p:nvSpPr>
          <p:spPr>
            <a:xfrm>
              <a:off x="7266" y="725745"/>
              <a:ext cx="709949" cy="200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212FFBD-0625-48D6-8921-3F725BAFDEE5}"/>
              </a:ext>
            </a:extLst>
          </p:cNvPr>
          <p:cNvGrpSpPr/>
          <p:nvPr userDrawn="1"/>
        </p:nvGrpSpPr>
        <p:grpSpPr>
          <a:xfrm>
            <a:off x="14532" y="327896"/>
            <a:ext cx="12177468" cy="1195754"/>
            <a:chOff x="7266" y="327896"/>
            <a:chExt cx="12177468" cy="1195754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83095C25-8E90-4358-9603-97983E872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6" y="925774"/>
              <a:ext cx="12177468" cy="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C6A555AE-2A52-4915-8169-DC7DDFE49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268331" y="327896"/>
              <a:ext cx="617010" cy="1195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12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08ED5-6B4C-415F-B03C-E1534E111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de-DE" sz="4000" b="1">
                <a:solidFill>
                  <a:srgbClr val="C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381742-0026-4929-9015-E11097DFB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456387-75A5-42BA-B2F7-789610595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4129A-39FD-4E11-A820-3226EB84E40D}" type="datetimeFigureOut">
              <a:rPr lang="de-DE" smtClean="0"/>
              <a:t>10.08.2023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C59ED8-7EC1-470B-ADE1-29B493B0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2281C9-3A32-4FF5-A6D5-C7CA0191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C089-2C25-479E-B8D9-79E514CADD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310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89DC2F-39B6-490E-8010-094C84BA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de-DE" sz="4000" b="1">
                <a:solidFill>
                  <a:srgbClr val="C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0AE926-C032-4FA3-A518-142A1BE8A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CD549E-A595-4D82-A214-E199F0F42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B3093F-874F-4ACB-A9D7-8B65E24A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4129A-39FD-4E11-A820-3226EB84E40D}" type="datetimeFigureOut">
              <a:rPr lang="de-DE" smtClean="0"/>
              <a:t>10.08.2023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57B6C2-468E-48CE-BE16-5C5E40AD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CC341B-6D31-4419-8665-57D38D5E5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C089-2C25-479E-B8D9-79E514CADD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71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70BFE8-8095-4E45-B86E-7327921F9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C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36F492-8119-401E-B65C-2BDB4CED1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E275186-9027-4CEC-8E9E-6448E3115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8BF352-359E-4410-92FD-C98E04F7E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868A06D-5550-4E38-AC18-F9D66D8F3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AEF8087-AE9E-4C46-A362-E2AC715C7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4129A-39FD-4E11-A820-3226EB84E40D}" type="datetimeFigureOut">
              <a:rPr lang="de-DE" smtClean="0"/>
              <a:t>10.08.2023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D7D2AE-F4E2-4728-8C6E-46B4D02C0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412D796-4A4E-4C4D-9768-14B19DE9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C089-2C25-479E-B8D9-79E514CADD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279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BFE547-AE66-4DB9-9400-EB01B1DC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157349"/>
            <a:ext cx="11155082" cy="89450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de-DE" sz="4000" b="1">
                <a:solidFill>
                  <a:srgbClr val="C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951C2E-DE63-4CAA-A6E1-E5F81C8DC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4129A-39FD-4E11-A820-3226EB84E40D}" type="datetimeFigureOut">
              <a:rPr lang="de-DE" smtClean="0"/>
              <a:t>10.08.2023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A74131-ABAE-4DB2-AA16-2C5219F0A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6E5A7E-57EB-4199-A9A6-735994FE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C089-2C25-479E-B8D9-79E514CADD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611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B8D11EE-5283-42A7-934B-83BF39A24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4129A-39FD-4E11-A820-3226EB84E40D}" type="datetimeFigureOut">
              <a:rPr lang="de-DE" smtClean="0"/>
              <a:t>10.08.2023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149D3BA-DA45-4896-83A7-1631B53F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DF9387-6C2F-4C76-BC86-B427FD552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C089-2C25-479E-B8D9-79E514CADD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82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52C68-8F9A-441C-AA71-E98C03B0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B02B7C-57D1-4754-9DDE-DF5C7ADC3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C25035-98E2-4174-B07B-C25E6599F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867468-D9A2-4567-A5D8-5FCEE03C6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4129A-39FD-4E11-A820-3226EB84E40D}" type="datetimeFigureOut">
              <a:rPr lang="de-DE" smtClean="0"/>
              <a:t>10.08.2023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2F9B50-822C-4413-AC84-33277078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202B9E-C81E-412D-879C-8506C437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C089-2C25-479E-B8D9-79E514CADD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18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41DD19-CC9C-4498-B651-563CED5BB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BD7B550-975C-4D9B-9302-A5ABE4EED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BEB9440-1AEC-47BB-A8B2-A3CCD12D1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10D3E63-7B88-4AFB-9F13-0A31FB97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4129A-39FD-4E11-A820-3226EB84E40D}" type="datetimeFigureOut">
              <a:rPr lang="de-DE" smtClean="0"/>
              <a:t>10.08.2023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E0663CF-D58A-4AA9-A31D-D98606120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F9BFB1-E93D-4DA5-BFC9-50B8A486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C089-2C25-479E-B8D9-79E514CADD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178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824CB21-41D3-4072-81D0-C69F2980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41" y="136525"/>
            <a:ext cx="11186459" cy="801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F26D56-DCC6-40BA-87BD-B3BFE334F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B3B833-759D-4679-A0DB-C0CC6BE2A0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4129A-39FD-4E11-A820-3226EB84E40D}" type="datetimeFigureOut">
              <a:rPr lang="de-DE" smtClean="0"/>
              <a:t>10.08.2023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2E34E2-B7B8-4C14-9403-176343539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5D8617-1382-45F6-8EDB-8FFC585DF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5C089-2C25-479E-B8D9-79E514CADDF7}" type="slidenum">
              <a:rPr lang="de-DE" smtClean="0"/>
              <a:t>‹Nr.›</a:t>
            </a:fld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F9BC360-D775-4D88-A50E-3E8B49531954}"/>
              </a:ext>
            </a:extLst>
          </p:cNvPr>
          <p:cNvGrpSpPr/>
          <p:nvPr userDrawn="1"/>
        </p:nvGrpSpPr>
        <p:grpSpPr>
          <a:xfrm>
            <a:off x="7266" y="725745"/>
            <a:ext cx="720360" cy="6132255"/>
            <a:chOff x="7266" y="725745"/>
            <a:chExt cx="720360" cy="6132255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FBBD7D5-099F-4C58-80F9-006FFDCB3D39}"/>
                </a:ext>
              </a:extLst>
            </p:cNvPr>
            <p:cNvGrpSpPr/>
            <p:nvPr/>
          </p:nvGrpSpPr>
          <p:grpSpPr>
            <a:xfrm>
              <a:off x="7266" y="725745"/>
              <a:ext cx="720360" cy="6132255"/>
              <a:chOff x="0" y="725745"/>
              <a:chExt cx="720360" cy="6132255"/>
            </a:xfrm>
          </p:grpSpPr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B01E649B-1DB7-462D-942F-6E648B851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4068189"/>
                <a:ext cx="717216" cy="1460046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CCD5650C-DAE4-4E8E-9BDF-442E8189D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5528235"/>
                <a:ext cx="720360" cy="1329765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E847DC07-5FB2-421A-98B0-8123EA4B7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43" y="3116094"/>
                <a:ext cx="701206" cy="952095"/>
              </a:xfrm>
              <a:prstGeom prst="rect">
                <a:avLst/>
              </a:prstGeom>
            </p:spPr>
          </p:pic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3D1A8B2B-AFF3-4AB2-9375-00A56E489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66" y="725745"/>
                <a:ext cx="702683" cy="1777108"/>
              </a:xfrm>
              <a:prstGeom prst="rect">
                <a:avLst/>
              </a:prstGeom>
            </p:spPr>
          </p:pic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35C603CA-33EA-4F96-ADE7-A0F85E8B2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43" y="2502853"/>
                <a:ext cx="701206" cy="623954"/>
              </a:xfrm>
              <a:prstGeom prst="rect">
                <a:avLst/>
              </a:prstGeom>
            </p:spPr>
          </p:pic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38CB797A-39F7-4806-9355-6E575A01FA0E}"/>
                </a:ext>
              </a:extLst>
            </p:cNvPr>
            <p:cNvSpPr/>
            <p:nvPr/>
          </p:nvSpPr>
          <p:spPr>
            <a:xfrm>
              <a:off x="7266" y="725745"/>
              <a:ext cx="709949" cy="200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F4E2921-BFBD-4824-AB6F-4AB1D457F0FE}"/>
              </a:ext>
            </a:extLst>
          </p:cNvPr>
          <p:cNvGrpSpPr/>
          <p:nvPr userDrawn="1"/>
        </p:nvGrpSpPr>
        <p:grpSpPr>
          <a:xfrm>
            <a:off x="14532" y="327896"/>
            <a:ext cx="12177468" cy="1195754"/>
            <a:chOff x="7266" y="327896"/>
            <a:chExt cx="12177468" cy="1195754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69357B2E-37A4-45DA-B7E5-6B21D23EA9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6" y="925774"/>
              <a:ext cx="12177468" cy="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EABAFB19-241D-4667-9B3F-0BFB50F68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268331" y="327896"/>
              <a:ext cx="617010" cy="1195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433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000" b="1" kern="1200">
          <a:solidFill>
            <a:srgbClr val="0070C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57C77-5ED9-409C-9229-50A340FDC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44" y="136525"/>
            <a:ext cx="10720873" cy="804486"/>
          </a:xfrm>
        </p:spPr>
        <p:txBody>
          <a:bodyPr/>
          <a:lstStyle/>
          <a:p>
            <a:r>
              <a:rPr lang="de-DE" dirty="0"/>
              <a:t>M-LIT at glance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D9EF236-A82F-4AD1-93D7-4BE8DCD9F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35" y="1226294"/>
            <a:ext cx="3333911" cy="49431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03BF414-06CD-4EAC-9125-E46F15F02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46" y="4060228"/>
            <a:ext cx="6647688" cy="21092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0D22B6B-9D8B-4276-95DB-F711CACC0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111" y="1542833"/>
            <a:ext cx="6647688" cy="237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05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78243-4C78-477C-86B0-DF41043AE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74" y="136525"/>
            <a:ext cx="10757744" cy="804486"/>
          </a:xfrm>
        </p:spPr>
        <p:txBody>
          <a:bodyPr/>
          <a:lstStyle/>
          <a:p>
            <a:r>
              <a:rPr lang="de-DE" dirty="0"/>
              <a:t>M-LIT: prooven quality for your needs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3B56E4-671B-4D5D-9FF8-3C29C8E1A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725" y="5094073"/>
            <a:ext cx="4121443" cy="7640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9D5AB4F-72B7-4B03-8400-ED565CB01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017" y="1212357"/>
            <a:ext cx="9279226" cy="38817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8C1A309-2709-43E6-8615-E44DAE896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63" y="5737126"/>
            <a:ext cx="10542933" cy="82224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E16EB82-C4E3-4EA9-8647-380640D1D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42" y="4743752"/>
            <a:ext cx="2434553" cy="180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33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EE69B7-DC94-48EC-A605-4D1932CE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97" y="112270"/>
            <a:ext cx="10789408" cy="804486"/>
          </a:xfrm>
        </p:spPr>
        <p:txBody>
          <a:bodyPr>
            <a:norm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M-LIT: Melting Shop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382478-0124-4568-BE1A-361C0346D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4684" y="1193736"/>
            <a:ext cx="3579666" cy="525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altLang="de-DE" sz="2000" b="1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New 3 tph induction furnace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3E7889-1CD8-4715-BF30-BB3BC04D1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92" y="4146394"/>
            <a:ext cx="3603439" cy="23834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C32E5E-2124-4A35-BFCE-783460640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67" y="3840300"/>
            <a:ext cx="5041823" cy="268954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F7256B-62C9-4D2E-894B-F82843C9F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259" y="1663796"/>
            <a:ext cx="2879865" cy="219159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3159EEC-2244-4FA1-A46D-3E6620DEA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865" y="1666149"/>
            <a:ext cx="3579666" cy="2496825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069828DE-D4C3-45B1-9984-FE56923B88F9}"/>
              </a:ext>
            </a:extLst>
          </p:cNvPr>
          <p:cNvSpPr/>
          <p:nvPr/>
        </p:nvSpPr>
        <p:spPr>
          <a:xfrm>
            <a:off x="791505" y="1728543"/>
            <a:ext cx="457477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de-DE" altLang="de-DE" sz="1600" dirty="0" err="1">
                <a:cs typeface="Arial" panose="020B0604020202020204" pitchFamily="34" charset="0"/>
              </a:rPr>
              <a:t>Automatic</a:t>
            </a:r>
            <a:r>
              <a:rPr lang="de-DE" altLang="de-DE" sz="1600" dirty="0"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cs typeface="Arial" panose="020B0604020202020204" pitchFamily="34" charset="0"/>
              </a:rPr>
              <a:t>loading</a:t>
            </a:r>
            <a:r>
              <a:rPr lang="de-DE" altLang="de-DE" sz="1600" dirty="0">
                <a:cs typeface="Arial" panose="020B0604020202020204" pitchFamily="34" charset="0"/>
              </a:rPr>
              <a:t> of </a:t>
            </a:r>
            <a:r>
              <a:rPr lang="de-DE" altLang="de-DE" sz="1600" dirty="0" err="1">
                <a:cs typeface="Arial" panose="020B0604020202020204" pitchFamily="34" charset="0"/>
              </a:rPr>
              <a:t>raw</a:t>
            </a:r>
            <a:r>
              <a:rPr lang="de-DE" altLang="de-DE" sz="1600" dirty="0"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cs typeface="Arial" panose="020B0604020202020204" pitchFamily="34" charset="0"/>
              </a:rPr>
              <a:t>materials</a:t>
            </a:r>
            <a:endParaRPr lang="de-DE" altLang="de-DE" sz="1600" dirty="0">
              <a:cs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de-DE" altLang="de-DE" sz="1600" dirty="0">
                <a:cs typeface="Arial" panose="020B0604020202020204" pitchFamily="34" charset="0"/>
              </a:rPr>
              <a:t>Heavy-</a:t>
            </a:r>
            <a:r>
              <a:rPr lang="de-DE" altLang="de-DE" sz="1600" dirty="0" err="1">
                <a:cs typeface="Arial" panose="020B0604020202020204" pitchFamily="34" charset="0"/>
              </a:rPr>
              <a:t>duty</a:t>
            </a:r>
            <a:r>
              <a:rPr lang="de-DE" altLang="de-DE" sz="1600" dirty="0">
                <a:cs typeface="Arial" panose="020B0604020202020204" pitchFamily="34" charset="0"/>
              </a:rPr>
              <a:t> top steel </a:t>
            </a:r>
            <a:r>
              <a:rPr lang="de-DE" altLang="de-DE" sz="1600" dirty="0" err="1">
                <a:cs typeface="Arial" panose="020B0604020202020204" pitchFamily="34" charset="0"/>
              </a:rPr>
              <a:t>plate</a:t>
            </a:r>
            <a:r>
              <a:rPr lang="de-DE" altLang="de-DE" sz="1600" dirty="0">
                <a:cs typeface="Arial" panose="020B0604020202020204" pitchFamily="34" charset="0"/>
              </a:rPr>
              <a:t> &amp; </a:t>
            </a:r>
            <a:r>
              <a:rPr lang="de-DE" altLang="de-DE" sz="1600" dirty="0" err="1">
                <a:cs typeface="Arial" panose="020B0604020202020204" pitchFamily="34" charset="0"/>
              </a:rPr>
              <a:t>tie</a:t>
            </a:r>
            <a:r>
              <a:rPr lang="de-DE" altLang="de-DE" sz="1600" dirty="0"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cs typeface="Arial" panose="020B0604020202020204" pitchFamily="34" charset="0"/>
              </a:rPr>
              <a:t>rods</a:t>
            </a:r>
            <a:endParaRPr lang="de-DE" altLang="de-DE" sz="1600" dirty="0"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de-DE" altLang="de-DE" sz="1600" dirty="0">
                <a:cs typeface="Arial" panose="020B0604020202020204" pitchFamily="34" charset="0"/>
              </a:rPr>
              <a:t>High-</a:t>
            </a:r>
            <a:r>
              <a:rPr lang="de-DE" altLang="de-DE" sz="1600" dirty="0" err="1">
                <a:cs typeface="Arial" panose="020B0604020202020204" pitchFamily="34" charset="0"/>
              </a:rPr>
              <a:t>current</a:t>
            </a:r>
            <a:r>
              <a:rPr lang="de-DE" altLang="de-DE" sz="1600" dirty="0"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cs typeface="Arial" panose="020B0604020202020204" pitchFamily="34" charset="0"/>
              </a:rPr>
              <a:t>capacity</a:t>
            </a:r>
            <a:r>
              <a:rPr lang="de-DE" altLang="de-DE" sz="1600" dirty="0"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cs typeface="Arial" panose="020B0604020202020204" pitchFamily="34" charset="0"/>
              </a:rPr>
              <a:t>water-cooled</a:t>
            </a:r>
            <a:r>
              <a:rPr lang="de-DE" altLang="de-DE" sz="1600" dirty="0">
                <a:cs typeface="Arial" panose="020B0604020202020204" pitchFamily="34" charset="0"/>
              </a:rPr>
              <a:t> power </a:t>
            </a:r>
            <a:r>
              <a:rPr lang="de-DE" altLang="de-DE" sz="1600" dirty="0" err="1">
                <a:cs typeface="Arial" panose="020B0604020202020204" pitchFamily="34" charset="0"/>
              </a:rPr>
              <a:t>lids</a:t>
            </a:r>
            <a:endParaRPr lang="de-DE" altLang="de-DE" sz="1600" dirty="0"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de-DE" altLang="de-DE" sz="1600" dirty="0" err="1">
                <a:cs typeface="Arial" panose="020B0604020202020204" pitchFamily="34" charset="0"/>
              </a:rPr>
              <a:t>Grain-oriented</a:t>
            </a:r>
            <a:r>
              <a:rPr lang="de-DE" altLang="de-DE" sz="1600" dirty="0"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cs typeface="Arial" panose="020B0604020202020204" pitchFamily="34" charset="0"/>
              </a:rPr>
              <a:t>shunts</a:t>
            </a:r>
            <a:endParaRPr lang="de-DE" altLang="de-DE" sz="1600" dirty="0"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de-DE" altLang="de-DE" sz="1600" dirty="0">
                <a:cs typeface="Arial" panose="020B0604020202020204" pitchFamily="34" charset="0"/>
              </a:rPr>
              <a:t>Load </a:t>
            </a:r>
            <a:r>
              <a:rPr lang="de-DE" altLang="de-DE" sz="1600" dirty="0" err="1">
                <a:cs typeface="Arial" panose="020B0604020202020204" pitchFamily="34" charset="0"/>
              </a:rPr>
              <a:t>cells</a:t>
            </a:r>
            <a:endParaRPr lang="de-DE" altLang="de-DE" sz="1600" dirty="0"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de-DE" altLang="de-DE" sz="1600" dirty="0">
                <a:cs typeface="Arial" panose="020B0604020202020204" pitchFamily="34" charset="0"/>
              </a:rPr>
              <a:t>Leak </a:t>
            </a:r>
            <a:r>
              <a:rPr lang="de-DE" altLang="de-DE" sz="1600" dirty="0" err="1">
                <a:cs typeface="Arial" panose="020B0604020202020204" pitchFamily="34" charset="0"/>
              </a:rPr>
              <a:t>detector</a:t>
            </a:r>
            <a:endParaRPr lang="de-DE" altLang="de-DE" sz="1600" dirty="0">
              <a:cs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de-DE" altLang="de-DE" sz="1600" dirty="0">
                <a:cs typeface="Arial" panose="020B0604020202020204" pitchFamily="34" charset="0"/>
              </a:rPr>
              <a:t>Probe </a:t>
            </a:r>
            <a:r>
              <a:rPr lang="de-DE" altLang="de-DE" sz="1600" dirty="0" err="1">
                <a:cs typeface="Arial" panose="020B0604020202020204" pitchFamily="34" charset="0"/>
              </a:rPr>
              <a:t>assembly</a:t>
            </a:r>
            <a:endParaRPr lang="de-DE" altLang="de-DE" sz="1600" dirty="0"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600" dirty="0">
                <a:cs typeface="Arial" panose="020B0604020202020204" pitchFamily="34" charset="0"/>
              </a:rPr>
              <a:t>      </a:t>
            </a:r>
            <a:r>
              <a:rPr lang="de-DE" altLang="de-DE" sz="1600" dirty="0" err="1">
                <a:cs typeface="Arial" panose="020B0604020202020204" pitchFamily="34" charset="0"/>
              </a:rPr>
              <a:t>more</a:t>
            </a:r>
            <a:r>
              <a:rPr lang="de-DE" altLang="de-DE" sz="1600" dirty="0"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cs typeface="Arial" panose="020B0604020202020204" pitchFamily="34" charset="0"/>
              </a:rPr>
              <a:t>information</a:t>
            </a:r>
            <a:r>
              <a:rPr lang="de-DE" altLang="de-DE" sz="1600" dirty="0">
                <a:cs typeface="Arial" panose="020B0604020202020204" pitchFamily="34" charset="0"/>
              </a:rPr>
              <a:t> </a:t>
            </a:r>
            <a:r>
              <a:rPr lang="de-DE" altLang="de-DE" sz="1600" dirty="0" err="1">
                <a:cs typeface="Arial" panose="020B0604020202020204" pitchFamily="34" charset="0"/>
              </a:rPr>
              <a:t>under</a:t>
            </a:r>
            <a:r>
              <a:rPr lang="de-DE" altLang="de-DE" sz="1600" dirty="0">
                <a:cs typeface="Arial" panose="020B0604020202020204" pitchFamily="34" charset="0"/>
              </a:rPr>
              <a:t> </a:t>
            </a:r>
            <a:r>
              <a:rPr lang="de-DE" sz="1600" dirty="0">
                <a:solidFill>
                  <a:srgbClr val="0070C0"/>
                </a:solidFill>
                <a:cs typeface="Arial" panose="020B0604020202020204" pitchFamily="34" charset="0"/>
              </a:rPr>
              <a:t>inductotherm.com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A3A8EBF-8B27-4387-B172-63D5A4055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697" y="802116"/>
            <a:ext cx="2236577" cy="77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76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EF175-6CEF-477D-9780-AB00DBE77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96" y="136525"/>
            <a:ext cx="10735621" cy="8044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M-LIT: </a:t>
            </a:r>
            <a:r>
              <a:rPr lang="en-US" altLang="de-DE" dirty="0"/>
              <a:t>mixture preparation plant 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9BC770D-8629-486D-9E6F-8AD017DAA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31" y="2368155"/>
            <a:ext cx="5410233" cy="37689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E10F63C-1E91-4EF1-8009-592722FDA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64" y="2596826"/>
            <a:ext cx="4971092" cy="354627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27C37E-2C68-4BC0-9A96-8317F7066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31" y="2366915"/>
            <a:ext cx="2434803" cy="1055047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6080C75-AA55-4F7A-AD2D-4CC999ADF1B9}"/>
              </a:ext>
            </a:extLst>
          </p:cNvPr>
          <p:cNvGrpSpPr/>
          <p:nvPr/>
        </p:nvGrpSpPr>
        <p:grpSpPr>
          <a:xfrm>
            <a:off x="7710798" y="1194306"/>
            <a:ext cx="3055537" cy="1546868"/>
            <a:chOff x="7745736" y="1082662"/>
            <a:chExt cx="3055537" cy="1546868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14954E0-7468-4EF1-BD62-FA01DA016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45736" y="1082662"/>
              <a:ext cx="1963806" cy="1546868"/>
            </a:xfrm>
            <a:prstGeom prst="rect">
              <a:avLst/>
            </a:prstGeom>
          </p:spPr>
        </p:pic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C49E54B-BA7E-4300-99E2-C063BE8E0501}"/>
                </a:ext>
              </a:extLst>
            </p:cNvPr>
            <p:cNvSpPr/>
            <p:nvPr/>
          </p:nvSpPr>
          <p:spPr>
            <a:xfrm>
              <a:off x="9709542" y="2196498"/>
              <a:ext cx="109173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rgbClr val="0070C0"/>
                  </a:solidFill>
                </a:rPr>
                <a:t>www.eirich.de</a:t>
              </a:r>
            </a:p>
          </p:txBody>
        </p:sp>
      </p:grpSp>
      <p:sp>
        <p:nvSpPr>
          <p:cNvPr id="11" name="Rechteck 10">
            <a:extLst>
              <a:ext uri="{FF2B5EF4-FFF2-40B4-BE49-F238E27FC236}">
                <a16:creationId xmlns:a16="http://schemas.microsoft.com/office/drawing/2014/main" id="{3BD7297B-412F-413B-BDB2-2BECA22A272C}"/>
              </a:ext>
            </a:extLst>
          </p:cNvPr>
          <p:cNvSpPr/>
          <p:nvPr/>
        </p:nvSpPr>
        <p:spPr>
          <a:xfrm>
            <a:off x="1178937" y="1368808"/>
            <a:ext cx="6363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de-DE" sz="2000" dirty="0">
                <a:cs typeface="Arial" panose="020B0604020202020204" pitchFamily="34" charset="0"/>
              </a:rPr>
              <a:t>30 t/h - </a:t>
            </a:r>
            <a:r>
              <a:rPr lang="en-US" altLang="de-DE" sz="2000" b="1" dirty="0">
                <a:solidFill>
                  <a:srgbClr val="FF0000"/>
                </a:solidFill>
                <a:cs typeface="Arial" panose="020B0604020202020204" pitchFamily="34" charset="0"/>
              </a:rPr>
              <a:t>new automatic mixer complex “</a:t>
            </a:r>
            <a:r>
              <a:rPr lang="en-US" altLang="de-DE" sz="2000" b="1" dirty="0" err="1">
                <a:solidFill>
                  <a:srgbClr val="FF0000"/>
                </a:solidFill>
                <a:cs typeface="Arial" panose="020B0604020202020204" pitchFamily="34" charset="0"/>
              </a:rPr>
              <a:t>Eirich</a:t>
            </a:r>
            <a:r>
              <a:rPr lang="en-US" altLang="de-DE" sz="2000" b="1" dirty="0">
                <a:solidFill>
                  <a:srgbClr val="FF0000"/>
                </a:solidFill>
                <a:cs typeface="Arial" panose="020B0604020202020204" pitchFamily="34" charset="0"/>
              </a:rPr>
              <a:t>”/</a:t>
            </a:r>
            <a:r>
              <a:rPr lang="en-US" altLang="de-DE" sz="2000" dirty="0">
                <a:cs typeface="Arial" panose="020B0604020202020204" pitchFamily="34" charset="0"/>
              </a:rPr>
              <a:t> Germany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807B7F7-557F-406A-B745-89A887315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581" y="2343531"/>
            <a:ext cx="1877826" cy="61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0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57C77-5ED9-409C-9229-50A340FDC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74" y="136525"/>
            <a:ext cx="10757744" cy="804486"/>
          </a:xfrm>
        </p:spPr>
        <p:txBody>
          <a:bodyPr/>
          <a:lstStyle/>
          <a:p>
            <a:r>
              <a:rPr lang="de-DE" dirty="0"/>
              <a:t>M-LIT: shaping plant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97B0AD-EED4-40F0-BB0B-8A74B61D0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734" y="1224851"/>
            <a:ext cx="4770728" cy="3283002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None/>
            </a:pPr>
            <a:r>
              <a:rPr lang="en-US" altLang="de-DE" sz="1600" b="1" dirty="0">
                <a:solidFill>
                  <a:srgbClr val="C00000"/>
                </a:solidFill>
                <a:latin typeface="+mn-lt"/>
              </a:rPr>
              <a:t>New automatic forming line “DISA MATCH 32x32”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None/>
            </a:pPr>
            <a:endParaRPr lang="en-US" altLang="de-DE" sz="1600" b="1" dirty="0">
              <a:solidFill>
                <a:srgbClr val="C00000"/>
              </a:solidFill>
              <a:latin typeface="+mn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  <a:tabLst>
                <a:tab pos="2690813" algn="l"/>
              </a:tabLst>
            </a:pPr>
            <a:r>
              <a:rPr lang="en-US" altLang="de-DE" sz="1600" dirty="0">
                <a:latin typeface="+mn-lt"/>
              </a:rPr>
              <a:t>Mould dimensions	813x813x650mm,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  <a:tabLst>
                <a:tab pos="2690813" algn="l"/>
              </a:tabLst>
            </a:pPr>
            <a:r>
              <a:rPr lang="en-US" altLang="de-DE" sz="1600" dirty="0">
                <a:latin typeface="+mn-lt"/>
              </a:rPr>
              <a:t>Mismatch, max 	0.25mm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  <a:tabLst>
                <a:tab pos="2690813" algn="l"/>
              </a:tabLst>
            </a:pPr>
            <a:r>
              <a:rPr lang="en-US" altLang="de-DE" sz="1600" dirty="0">
                <a:latin typeface="+mn-lt"/>
              </a:rPr>
              <a:t>Machine capacity uncored 	100 forms/h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  <a:tabLst>
                <a:tab pos="2690813" algn="l"/>
              </a:tabLst>
            </a:pPr>
            <a:r>
              <a:rPr lang="en-US" altLang="de-DE" sz="1600" dirty="0">
                <a:latin typeface="+mn-lt"/>
              </a:rPr>
              <a:t>Automatically cored 	75 forms/h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  <a:tabLst>
                <a:tab pos="2690813" algn="l"/>
              </a:tabLst>
            </a:pPr>
            <a:r>
              <a:rPr lang="en-US" altLang="de-DE" sz="1600" dirty="0">
                <a:latin typeface="+mn-lt"/>
              </a:rPr>
              <a:t>Sand consumption max 	67 t/h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  <a:tabLst>
                <a:tab pos="2690813" algn="l"/>
              </a:tabLst>
            </a:pPr>
            <a:r>
              <a:rPr lang="en-US" altLang="de-DE" sz="1600" dirty="0">
                <a:latin typeface="+mn-lt"/>
              </a:rPr>
              <a:t>Ave power consumption 	60kw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  <a:tabLst>
                <a:tab pos="2690813" algn="l"/>
              </a:tabLst>
            </a:pPr>
            <a:r>
              <a:rPr lang="en-US" altLang="de-DE" sz="1600" dirty="0">
                <a:latin typeface="+mn-lt"/>
              </a:rPr>
              <a:t>Connected load 	136 kVA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  <a:tabLst>
                <a:tab pos="2690813" algn="l"/>
              </a:tabLst>
            </a:pPr>
            <a:r>
              <a:rPr lang="en-US" altLang="de-DE" sz="1600" dirty="0">
                <a:latin typeface="+mn-lt"/>
              </a:rPr>
              <a:t>Compressed air 	10 Nm3/min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  <a:tabLst>
                <a:tab pos="2690813" algn="l"/>
              </a:tabLst>
            </a:pPr>
            <a:r>
              <a:rPr lang="en-US" altLang="de-DE" sz="1600" dirty="0">
                <a:latin typeface="+mn-lt"/>
              </a:rPr>
              <a:t>Cooling water 	13 l/min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  <a:tabLst>
                <a:tab pos="2690813" algn="l"/>
              </a:tabLst>
            </a:pPr>
            <a:r>
              <a:rPr lang="en-US" altLang="de-DE" sz="1600" dirty="0">
                <a:latin typeface="+mn-lt"/>
              </a:rPr>
              <a:t>Squeeze pressure 	1.2-10bar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  <a:tabLst>
                <a:tab pos="2690813" algn="l"/>
              </a:tabLst>
            </a:pPr>
            <a:r>
              <a:rPr lang="en-US" altLang="de-DE" sz="1600" dirty="0">
                <a:latin typeface="+mn-lt"/>
              </a:rPr>
              <a:t>Air pressure 	5.5bar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12E985-123D-4044-89E9-289883511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601" y="3784845"/>
            <a:ext cx="3438701" cy="2414289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E87001C7-2276-447C-863E-F83F3D643879}"/>
              </a:ext>
            </a:extLst>
          </p:cNvPr>
          <p:cNvSpPr txBox="1">
            <a:spLocks/>
          </p:cNvSpPr>
          <p:nvPr/>
        </p:nvSpPr>
        <p:spPr>
          <a:xfrm>
            <a:off x="5965462" y="1224851"/>
            <a:ext cx="5796244" cy="2194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None/>
            </a:pPr>
            <a:r>
              <a:rPr lang="en-US" altLang="de-DE" sz="1600" b="1" dirty="0">
                <a:solidFill>
                  <a:srgbClr val="C00000"/>
                </a:solidFill>
                <a:latin typeface="+mn-lt"/>
              </a:rPr>
              <a:t>Low finishing cost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None/>
            </a:pPr>
            <a:endParaRPr lang="en-US" altLang="de-DE" sz="1600" dirty="0">
              <a:solidFill>
                <a:srgbClr val="C00000"/>
              </a:solidFill>
              <a:latin typeface="+mn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de-DE" sz="1600" dirty="0">
                <a:latin typeface="+mn-lt"/>
              </a:rPr>
              <a:t>High speed, fast pattern changes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de-DE" sz="1600" dirty="0">
                <a:latin typeface="+mn-lt"/>
              </a:rPr>
              <a:t>Adaptive mould thickness control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de-DE" sz="1600" dirty="0">
                <a:latin typeface="+mn-lt"/>
              </a:rPr>
              <a:t>Very high casting accuracy &amp; repeatability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de-DE" sz="1600" dirty="0">
                <a:latin typeface="+mn-lt"/>
              </a:rPr>
              <a:t>In-chamber parting spray system prevents sand sticking to the pattern plate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de-DE" sz="1600" dirty="0">
                <a:latin typeface="+mn-lt"/>
              </a:rPr>
              <a:t>Patented sand slot design for optimum mould quality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de-DE" sz="1600" dirty="0">
                <a:latin typeface="+mn-lt"/>
              </a:rPr>
              <a:t>Optimized cycle time thanks fully adjustable stripping height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de-DE" sz="1600" dirty="0">
                <a:latin typeface="+mn-lt"/>
              </a:rPr>
              <a:t>Constant sand-metal ratio with adaptable mould height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endParaRPr lang="en-US" altLang="de-DE" sz="1600" dirty="0">
              <a:latin typeface="+mn-lt"/>
            </a:endParaRPr>
          </a:p>
          <a:p>
            <a:endParaRPr lang="de-DE" sz="1600" dirty="0">
              <a:latin typeface="+mn-lt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8420F98-E4AD-4BC4-9EE6-F7F819EFA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066" y="3607664"/>
            <a:ext cx="2593538" cy="27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4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57C77-5ED9-409C-9229-50A340FDC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33" y="110613"/>
            <a:ext cx="10468799" cy="804486"/>
          </a:xfrm>
        </p:spPr>
        <p:txBody>
          <a:bodyPr>
            <a:normAutofit/>
          </a:bodyPr>
          <a:lstStyle/>
          <a:p>
            <a:r>
              <a:rPr lang="de-DE" dirty="0"/>
              <a:t>M-LIT: </a:t>
            </a:r>
            <a:r>
              <a:rPr lang="en-US" altLang="de-DE" dirty="0"/>
              <a:t>rod preparation equipment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F3332AD-2102-458B-9BA0-6F2A9E796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385" y="2015749"/>
            <a:ext cx="3345774" cy="26084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AAB36E-B795-47B6-90D0-F4B52132B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91" y="4005944"/>
            <a:ext cx="2634468" cy="224576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2611DC8-148F-40E8-A8A1-9740B66C0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091" y="2015749"/>
            <a:ext cx="3342227" cy="199019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97B0AD-EED4-40F0-BB0B-8A74B61D0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149" y="1271452"/>
            <a:ext cx="4389234" cy="4966188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de-DE" sz="1600" b="1" dirty="0">
                <a:solidFill>
                  <a:srgbClr val="FF0000"/>
                </a:solidFill>
                <a:latin typeface="+mn-lt"/>
              </a:rPr>
              <a:t>New rod machines “LAEMPE”</a:t>
            </a:r>
            <a:r>
              <a:rPr lang="en-US" altLang="de-DE" sz="1600" dirty="0">
                <a:latin typeface="+mn-lt"/>
              </a:rPr>
              <a:t>/ Germany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de-DE" sz="1600" dirty="0">
              <a:latin typeface="+mn-lt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de-DE" sz="1600" dirty="0">
                <a:latin typeface="+mn-lt"/>
              </a:rPr>
              <a:t>“Cold-box”-process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de-DE" sz="1600" dirty="0">
                <a:latin typeface="+mn-lt"/>
              </a:rPr>
              <a:t>Section of large rods made by Omega Foundry Machinery /UK</a:t>
            </a:r>
          </a:p>
          <a:p>
            <a:pPr>
              <a:lnSpc>
                <a:spcPct val="100000"/>
              </a:lnSpc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Hot &amp; cold core hardening processes</a:t>
            </a:r>
          </a:p>
          <a:p>
            <a:pPr>
              <a:lnSpc>
                <a:spcPct val="100000"/>
              </a:lnSpc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Shoot volume up to 200 liters</a:t>
            </a:r>
          </a:p>
          <a:p>
            <a:pPr>
              <a:lnSpc>
                <a:spcPct val="100000"/>
              </a:lnSpc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Multiple blow head</a:t>
            </a:r>
          </a:p>
          <a:p>
            <a:pPr>
              <a:lnSpc>
                <a:spcPct val="100000"/>
              </a:lnSpc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Suitable for processing tools with up to 6 parts</a:t>
            </a:r>
          </a:p>
          <a:p>
            <a:pPr>
              <a:lnSpc>
                <a:spcPct val="100000"/>
              </a:lnSpc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Automatic tool change</a:t>
            </a:r>
          </a:p>
          <a:p>
            <a:pPr>
              <a:lnSpc>
                <a:spcPct val="100000"/>
              </a:lnSpc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Gas hood with integrated ejection plate</a:t>
            </a:r>
          </a:p>
          <a:p>
            <a:pPr>
              <a:lnSpc>
                <a:spcPct val="100000"/>
              </a:lnSpc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Progressive central lubrication</a:t>
            </a:r>
          </a:p>
          <a:p>
            <a:pPr>
              <a:lnSpc>
                <a:spcPct val="100000"/>
              </a:lnSpc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User friendly control system with automatic fault diagnostics</a:t>
            </a:r>
          </a:p>
          <a:p>
            <a:pPr>
              <a:lnSpc>
                <a:spcPct val="100000"/>
              </a:lnSpc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sz="1600" dirty="0">
                <a:latin typeface="+mn-lt"/>
              </a:rPr>
              <a:t>Tool changer – available for LHL30/50 and LFB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5D0F74-ADCA-4ABA-A0D9-78863E9C7064}"/>
              </a:ext>
            </a:extLst>
          </p:cNvPr>
          <p:cNvSpPr/>
          <p:nvPr/>
        </p:nvSpPr>
        <p:spPr>
          <a:xfrm>
            <a:off x="2800530" y="1738750"/>
            <a:ext cx="1310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070C0"/>
                </a:solidFill>
              </a:rPr>
              <a:t>www.laempe.com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93A01F0-F846-46E0-B9BE-3AF138A70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45" y="4005944"/>
            <a:ext cx="3345773" cy="223169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B326F70-FEF0-43F5-A063-A6E875D65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75692" y="4999926"/>
            <a:ext cx="1627477" cy="87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67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0EC4F-C026-42D8-AD57-10C0B153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48" y="136525"/>
            <a:ext cx="10596717" cy="804486"/>
          </a:xfrm>
        </p:spPr>
        <p:txBody>
          <a:bodyPr>
            <a:normAutofit/>
          </a:bodyPr>
          <a:lstStyle/>
          <a:p>
            <a:r>
              <a:rPr lang="en-US" dirty="0"/>
              <a:t>M-LIT: model shop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7800C9-3AFE-4E92-A375-9B9D79AB5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420" y="1798623"/>
            <a:ext cx="2734620" cy="193083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C33CADD-D9D5-4CA4-8D66-1CEC8238E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99" y="1281461"/>
            <a:ext cx="3608944" cy="255123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C5DD873-182F-4A33-8FFF-7BB55F50EC52}"/>
              </a:ext>
            </a:extLst>
          </p:cNvPr>
          <p:cNvSpPr/>
          <p:nvPr/>
        </p:nvSpPr>
        <p:spPr>
          <a:xfrm>
            <a:off x="7642731" y="3388555"/>
            <a:ext cx="13730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070C0"/>
                </a:solidFill>
              </a:rPr>
              <a:t>www.haascnc.com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49A108-F063-4126-8846-1D8D0C7B5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867" y="2557078"/>
            <a:ext cx="4498258" cy="287568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7731C84-D257-4514-B164-699CDA4AF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306" y="3729457"/>
            <a:ext cx="5785733" cy="2601376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E4B5306-728B-4BCE-A158-81D092648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70" y="1348115"/>
            <a:ext cx="4936430" cy="1038738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de-DE" sz="1600" b="1" dirty="0">
                <a:solidFill>
                  <a:srgbClr val="FF0000"/>
                </a:solidFill>
              </a:rPr>
              <a:t>New model molds machine by HAAS </a:t>
            </a:r>
            <a:r>
              <a:rPr lang="en-US" altLang="de-DE" sz="1600" dirty="0"/>
              <a:t>/ USA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de-DE" sz="1600" dirty="0"/>
          </a:p>
          <a:p>
            <a:pPr lv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de-DE" sz="1600" dirty="0"/>
              <a:t>Best-in-class equipment for the production of rods and model molds by HAAS/ USA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E4D80B7-21C6-4B0F-959B-71D8B60A0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2" y="941011"/>
            <a:ext cx="802768" cy="59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60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4D4707-C09A-49FF-B6EB-401307113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012" y="136525"/>
            <a:ext cx="10564906" cy="804486"/>
          </a:xfrm>
        </p:spPr>
        <p:txBody>
          <a:bodyPr/>
          <a:lstStyle/>
          <a:p>
            <a:r>
              <a:rPr lang="en-US" dirty="0"/>
              <a:t>M-LIT: model shop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C5BAE6D-648C-4F76-A94E-3D9C2704C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91" y="1182575"/>
            <a:ext cx="8651141" cy="537308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D42461E-C9EE-4EFE-923D-A93C96316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005" y="3956494"/>
            <a:ext cx="3397913" cy="224201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320CDDE-99EB-4CAD-BCE0-A77A3EA4E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005" y="1748282"/>
            <a:ext cx="3397913" cy="220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47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78243-4C78-477C-86B0-DF41043AE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96" y="136525"/>
            <a:ext cx="10735621" cy="804486"/>
          </a:xfrm>
        </p:spPr>
        <p:txBody>
          <a:bodyPr>
            <a:normAutofit/>
          </a:bodyPr>
          <a:lstStyle/>
          <a:p>
            <a:r>
              <a:rPr lang="de-DE" dirty="0"/>
              <a:t>M-LIT: metal quality control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1E5211-85B1-4EA9-BF79-5014EE51B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143" y="1319183"/>
            <a:ext cx="4792261" cy="315899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15FE003-2D05-4A81-9CF1-4A51B89DA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940" y="4128321"/>
            <a:ext cx="4585895" cy="173270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CA891B9-EBA6-4CA2-A8B9-D02267824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24" y="2507222"/>
            <a:ext cx="1970958" cy="197095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78FF73F-DC82-46B6-A9A9-5E44B37F3B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81" y="4478180"/>
            <a:ext cx="3134338" cy="207549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63A6E1B-1D47-4844-AB4C-2DC0F25CCE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406" y="3586940"/>
            <a:ext cx="4380753" cy="281546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A00F999F-F319-4331-A7F1-CA4FD5D56C44}"/>
              </a:ext>
            </a:extLst>
          </p:cNvPr>
          <p:cNvSpPr/>
          <p:nvPr/>
        </p:nvSpPr>
        <p:spPr>
          <a:xfrm>
            <a:off x="6954443" y="1462378"/>
            <a:ext cx="37459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State-of-the-art spectral laboratory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de-DE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ARL 3460 </a:t>
            </a: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/Swiss, made by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49A1ADA-43A7-4986-A9B9-7F9E80B38A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002" y="2160547"/>
            <a:ext cx="2784170" cy="60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56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8307A6-E383-4B14-B2BC-F919CD5B1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48" y="136525"/>
            <a:ext cx="10750370" cy="804486"/>
          </a:xfrm>
        </p:spPr>
        <p:txBody>
          <a:bodyPr/>
          <a:lstStyle/>
          <a:p>
            <a:r>
              <a:rPr lang="de-DE" dirty="0"/>
              <a:t>M-LIT: gate valves, sewage covers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BA0C554-4C02-4EF1-9F82-8BFE2E78E8D0}"/>
              </a:ext>
            </a:extLst>
          </p:cNvPr>
          <p:cNvGrpSpPr/>
          <p:nvPr/>
        </p:nvGrpSpPr>
        <p:grpSpPr>
          <a:xfrm>
            <a:off x="7483084" y="2996511"/>
            <a:ext cx="4450639" cy="2447500"/>
            <a:chOff x="6637395" y="1456695"/>
            <a:chExt cx="5032091" cy="2593649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B3EAD95-A5B0-492E-B804-70E90BCDA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426" y="1456695"/>
              <a:ext cx="3242060" cy="259364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75B64D7-28A3-4D77-A5C0-0D1A09C69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7395" y="1456695"/>
              <a:ext cx="2079767" cy="1839794"/>
            </a:xfrm>
            <a:prstGeom prst="rect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0C2BA4C-02F7-4165-90D4-7FF494603C08}"/>
              </a:ext>
            </a:extLst>
          </p:cNvPr>
          <p:cNvGrpSpPr/>
          <p:nvPr/>
        </p:nvGrpSpPr>
        <p:grpSpPr>
          <a:xfrm>
            <a:off x="1873894" y="3138853"/>
            <a:ext cx="8039580" cy="3193266"/>
            <a:chOff x="1153429" y="2325125"/>
            <a:chExt cx="10108322" cy="4368987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4BF7BBE-403A-4C5B-B93E-8C712680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5898" y="4860773"/>
              <a:ext cx="1727984" cy="1727984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FEB4992-4807-40FA-A47F-9822A65BC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9781" y="3175853"/>
              <a:ext cx="1707410" cy="3348641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85E1FAD-29B7-4B7A-AF66-FDBC0D4D9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059" y="3755599"/>
              <a:ext cx="1428750" cy="2768895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BF80F77-E3AA-4058-9733-D617AD9A8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3942" y="2835082"/>
              <a:ext cx="2057086" cy="385903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BCF15B8-1B81-42AD-8FCB-972DDE668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3429" y="2325125"/>
              <a:ext cx="2267568" cy="424945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8FF96982-97F6-4772-9B2E-94422EBC5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57404" y="4566028"/>
              <a:ext cx="1261524" cy="1926514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FAB90386-A563-4559-8C24-1AFADFEAC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8487" y="5529285"/>
              <a:ext cx="1053264" cy="865473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330CC75-A7AF-4829-BDF5-DDA34C953F1F}"/>
              </a:ext>
            </a:extLst>
          </p:cNvPr>
          <p:cNvGrpSpPr/>
          <p:nvPr/>
        </p:nvGrpSpPr>
        <p:grpSpPr>
          <a:xfrm>
            <a:off x="1969391" y="1223493"/>
            <a:ext cx="8423570" cy="1703493"/>
            <a:chOff x="963544" y="1043094"/>
            <a:chExt cx="8423570" cy="1703493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DFFA5E2D-52DB-4F1E-8319-9F62F3CB1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95821" y="1043094"/>
              <a:ext cx="2554463" cy="170010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534AEEFF-708E-4A8F-A9E6-ADBFB9780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63544" y="1043094"/>
              <a:ext cx="1906923" cy="1700106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E76ECF45-4EDB-4E1D-B64D-919835364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70467" y="1043094"/>
              <a:ext cx="1975426" cy="1700106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ADC1EEE7-35A4-4E5D-B16B-0D267BD31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154492" y="1046481"/>
              <a:ext cx="2232622" cy="17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51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</Words>
  <Application>Microsoft Office PowerPoint</Application>
  <PresentationFormat>Breitbild</PresentationFormat>
  <Paragraphs>63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Office</vt:lpstr>
      <vt:lpstr>M-LIT at glance</vt:lpstr>
      <vt:lpstr>M-LIT: Melting Shop </vt:lpstr>
      <vt:lpstr>M-LIT: mixture preparation plant </vt:lpstr>
      <vt:lpstr>M-LIT: shaping plant</vt:lpstr>
      <vt:lpstr>M-LIT: rod preparation equipment</vt:lpstr>
      <vt:lpstr>M-LIT: model shop</vt:lpstr>
      <vt:lpstr>M-LIT: model shop</vt:lpstr>
      <vt:lpstr>M-LIT: metal quality control </vt:lpstr>
      <vt:lpstr>M-LIT: gate valves, sewage covers</vt:lpstr>
      <vt:lpstr>M-LIT: prooven quality for your needs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User</dc:creator>
  <cp:lastModifiedBy>User</cp:lastModifiedBy>
  <cp:revision>53</cp:revision>
  <dcterms:created xsi:type="dcterms:W3CDTF">2023-07-23T19:18:45Z</dcterms:created>
  <dcterms:modified xsi:type="dcterms:W3CDTF">2023-08-10T13:47:00Z</dcterms:modified>
</cp:coreProperties>
</file>